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87" r:id="rId14"/>
    <p:sldId id="285" r:id="rId15"/>
    <p:sldId id="271" r:id="rId16"/>
    <p:sldId id="277" r:id="rId17"/>
    <p:sldId id="278" r:id="rId18"/>
    <p:sldId id="279" r:id="rId19"/>
    <p:sldId id="280" r:id="rId20"/>
    <p:sldId id="284" r:id="rId21"/>
    <p:sldId id="272" r:id="rId22"/>
    <p:sldId id="274" r:id="rId23"/>
    <p:sldId id="273" r:id="rId24"/>
    <p:sldId id="275" r:id="rId25"/>
    <p:sldId id="276" r:id="rId26"/>
    <p:sldId id="281" r:id="rId27"/>
    <p:sldId id="282" r:id="rId28"/>
    <p:sldId id="283" r:id="rId29"/>
    <p:sldId id="286" r:id="rId30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2AAF6-9039-F4E7-AD99-05EDBC08E917}" v="120" dt="2023-12-04T18:01:13.066"/>
    <p1510:client id="{54D8A944-8E74-14E8-BBB1-1617547664A5}" v="702" dt="2023-12-04T16:59:55.668"/>
    <p1510:client id="{76C9FF97-D28B-9FF2-31B1-B6340458A910}" v="422" dt="2023-12-03T21:11:49.653"/>
    <p1510:client id="{A22EC9CA-E4E7-E81F-ABD7-6516752D4B93}" v="230" dt="2023-12-04T17:45:13.554"/>
    <p1510:client id="{A656470C-8642-47B5-BFC8-6B72C411F368}" v="30" dt="2023-12-03T20:03:29.986"/>
    <p1510:client id="{EB18B6BF-821E-8C83-661E-AE89B29CE4D6}" v="2789" dt="2023-12-04T17:42:11.294"/>
    <p1510:client id="{FC9A2802-E50C-03C0-4ED6-86BE3099246A}" v="1506" dt="2023-12-04T18:14:07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C2964A-B92D-4369-B1F5-14A24179A3D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7FBCDC-EFF5-40AC-A4E8-33388C023ED0}">
      <dgm:prSet/>
      <dgm:spPr/>
      <dgm:t>
        <a:bodyPr/>
        <a:lstStyle/>
        <a:p>
          <a:r>
            <a:rPr lang="en-US"/>
            <a:t>There are three steps involved :</a:t>
          </a:r>
        </a:p>
      </dgm:t>
    </dgm:pt>
    <dgm:pt modelId="{9EA7F9F1-D5DD-4FDE-9049-D9CD2069495A}" type="parTrans" cxnId="{9D4C8F04-6468-4BF9-8573-BBEFD08570FC}">
      <dgm:prSet/>
      <dgm:spPr/>
      <dgm:t>
        <a:bodyPr/>
        <a:lstStyle/>
        <a:p>
          <a:endParaRPr lang="en-US"/>
        </a:p>
      </dgm:t>
    </dgm:pt>
    <dgm:pt modelId="{E51DC8CA-E78D-4ECA-8BD0-BDA9282B66A2}" type="sibTrans" cxnId="{9D4C8F04-6468-4BF9-8573-BBEFD08570FC}">
      <dgm:prSet/>
      <dgm:spPr/>
      <dgm:t>
        <a:bodyPr/>
        <a:lstStyle/>
        <a:p>
          <a:endParaRPr lang="en-US"/>
        </a:p>
      </dgm:t>
    </dgm:pt>
    <dgm:pt modelId="{EAF3547B-5E31-4018-BBD6-1D3F4848EEC3}">
      <dgm:prSet/>
      <dgm:spPr/>
      <dgm:t>
        <a:bodyPr/>
        <a:lstStyle/>
        <a:p>
          <a:r>
            <a:rPr lang="en-US"/>
            <a:t>Camera calibration</a:t>
          </a:r>
        </a:p>
      </dgm:t>
    </dgm:pt>
    <dgm:pt modelId="{9C393339-43B4-4ED4-85C1-B0D9D55786B8}" type="parTrans" cxnId="{92A6AA03-5D61-4E2C-AD39-E3CAEBBC1704}">
      <dgm:prSet/>
      <dgm:spPr/>
      <dgm:t>
        <a:bodyPr/>
        <a:lstStyle/>
        <a:p>
          <a:endParaRPr lang="en-US"/>
        </a:p>
      </dgm:t>
    </dgm:pt>
    <dgm:pt modelId="{CC869EA6-6380-49EF-9DEE-D703B594BD42}" type="sibTrans" cxnId="{92A6AA03-5D61-4E2C-AD39-E3CAEBBC1704}">
      <dgm:prSet/>
      <dgm:spPr/>
      <dgm:t>
        <a:bodyPr/>
        <a:lstStyle/>
        <a:p>
          <a:endParaRPr lang="en-US"/>
        </a:p>
      </dgm:t>
    </dgm:pt>
    <dgm:pt modelId="{0CE95A84-B765-4FAE-ABDC-0F6AF121A408}">
      <dgm:prSet/>
      <dgm:spPr/>
      <dgm:t>
        <a:bodyPr/>
        <a:lstStyle/>
        <a:p>
          <a:r>
            <a:rPr lang="en-US"/>
            <a:t>IMU sensor data</a:t>
          </a:r>
        </a:p>
      </dgm:t>
    </dgm:pt>
    <dgm:pt modelId="{67E21413-9364-40AA-9F05-88FC0B2F76C0}" type="parTrans" cxnId="{6CF2071B-4CF7-4AEA-B5C9-1C59A0B05BF3}">
      <dgm:prSet/>
      <dgm:spPr/>
      <dgm:t>
        <a:bodyPr/>
        <a:lstStyle/>
        <a:p>
          <a:endParaRPr lang="en-US"/>
        </a:p>
      </dgm:t>
    </dgm:pt>
    <dgm:pt modelId="{35212B0C-E72C-4E9C-9EA1-2CB63C76B2D4}" type="sibTrans" cxnId="{6CF2071B-4CF7-4AEA-B5C9-1C59A0B05BF3}">
      <dgm:prSet/>
      <dgm:spPr/>
      <dgm:t>
        <a:bodyPr/>
        <a:lstStyle/>
        <a:p>
          <a:endParaRPr lang="en-US"/>
        </a:p>
      </dgm:t>
    </dgm:pt>
    <dgm:pt modelId="{FD78D2D0-181E-451E-B9B8-057B544F5BA4}">
      <dgm:prSet/>
      <dgm:spPr/>
      <dgm:t>
        <a:bodyPr/>
        <a:lstStyle/>
        <a:p>
          <a:r>
            <a:rPr lang="en-US"/>
            <a:t>Camera – IMU calibration</a:t>
          </a:r>
          <a:br>
            <a:rPr lang="en-US"/>
          </a:br>
          <a:endParaRPr lang="en-US"/>
        </a:p>
      </dgm:t>
    </dgm:pt>
    <dgm:pt modelId="{FA5C9057-D9E7-453A-92AE-2091CB9EB20A}" type="parTrans" cxnId="{A33C6171-E442-45EF-A48A-DE2EB6ABC860}">
      <dgm:prSet/>
      <dgm:spPr/>
      <dgm:t>
        <a:bodyPr/>
        <a:lstStyle/>
        <a:p>
          <a:endParaRPr lang="en-US"/>
        </a:p>
      </dgm:t>
    </dgm:pt>
    <dgm:pt modelId="{301DC584-894D-4514-A9F4-E639CEEA4C69}" type="sibTrans" cxnId="{A33C6171-E442-45EF-A48A-DE2EB6ABC860}">
      <dgm:prSet/>
      <dgm:spPr/>
      <dgm:t>
        <a:bodyPr/>
        <a:lstStyle/>
        <a:p>
          <a:endParaRPr lang="en-US"/>
        </a:p>
      </dgm:t>
    </dgm:pt>
    <dgm:pt modelId="{B0533028-BA34-4209-A736-3ECD57C922A4}" type="pres">
      <dgm:prSet presAssocID="{DFC2964A-B92D-4369-B1F5-14A24179A3D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AA0C6E-ED31-42DC-92DD-271E2971A475}" type="pres">
      <dgm:prSet presAssocID="{D67FBCDC-EFF5-40AC-A4E8-33388C023ED0}" presName="hierRoot1" presStyleCnt="0"/>
      <dgm:spPr/>
    </dgm:pt>
    <dgm:pt modelId="{EF1F0B55-EA58-43D3-B77E-FFC86DF58C4D}" type="pres">
      <dgm:prSet presAssocID="{D67FBCDC-EFF5-40AC-A4E8-33388C023ED0}" presName="composite" presStyleCnt="0"/>
      <dgm:spPr/>
    </dgm:pt>
    <dgm:pt modelId="{14BC656B-A472-4179-807B-35EB16D4135E}" type="pres">
      <dgm:prSet presAssocID="{D67FBCDC-EFF5-40AC-A4E8-33388C023ED0}" presName="background" presStyleLbl="node0" presStyleIdx="0" presStyleCnt="1"/>
      <dgm:spPr/>
    </dgm:pt>
    <dgm:pt modelId="{4211D592-F8DF-49FC-9581-11418059C9C5}" type="pres">
      <dgm:prSet presAssocID="{D67FBCDC-EFF5-40AC-A4E8-33388C023ED0}" presName="text" presStyleLbl="fgAcc0" presStyleIdx="0" presStyleCnt="1">
        <dgm:presLayoutVars>
          <dgm:chPref val="3"/>
        </dgm:presLayoutVars>
      </dgm:prSet>
      <dgm:spPr/>
    </dgm:pt>
    <dgm:pt modelId="{81BAC619-0D03-4381-BAF7-C6C0A4AC8CC8}" type="pres">
      <dgm:prSet presAssocID="{D67FBCDC-EFF5-40AC-A4E8-33388C023ED0}" presName="hierChild2" presStyleCnt="0"/>
      <dgm:spPr/>
    </dgm:pt>
    <dgm:pt modelId="{E53ACE54-C4DD-4668-815D-1FA2260AC672}" type="pres">
      <dgm:prSet presAssocID="{9C393339-43B4-4ED4-85C1-B0D9D55786B8}" presName="Name10" presStyleLbl="parChTrans1D2" presStyleIdx="0" presStyleCnt="3"/>
      <dgm:spPr/>
    </dgm:pt>
    <dgm:pt modelId="{07E07891-AB4F-4394-BB6E-DE327509A1FE}" type="pres">
      <dgm:prSet presAssocID="{EAF3547B-5E31-4018-BBD6-1D3F4848EEC3}" presName="hierRoot2" presStyleCnt="0"/>
      <dgm:spPr/>
    </dgm:pt>
    <dgm:pt modelId="{74751A48-9F2F-429D-8033-D51738FAC13F}" type="pres">
      <dgm:prSet presAssocID="{EAF3547B-5E31-4018-BBD6-1D3F4848EEC3}" presName="composite2" presStyleCnt="0"/>
      <dgm:spPr/>
    </dgm:pt>
    <dgm:pt modelId="{E3B5B214-0666-4690-ACD6-3F73C09AB6F4}" type="pres">
      <dgm:prSet presAssocID="{EAF3547B-5E31-4018-BBD6-1D3F4848EEC3}" presName="background2" presStyleLbl="node2" presStyleIdx="0" presStyleCnt="3"/>
      <dgm:spPr/>
    </dgm:pt>
    <dgm:pt modelId="{19D018ED-9813-47A5-99C8-101C7B8790B6}" type="pres">
      <dgm:prSet presAssocID="{EAF3547B-5E31-4018-BBD6-1D3F4848EEC3}" presName="text2" presStyleLbl="fgAcc2" presStyleIdx="0" presStyleCnt="3">
        <dgm:presLayoutVars>
          <dgm:chPref val="3"/>
        </dgm:presLayoutVars>
      </dgm:prSet>
      <dgm:spPr/>
    </dgm:pt>
    <dgm:pt modelId="{95DB17EB-8379-4296-B8CA-EE2D679FC09A}" type="pres">
      <dgm:prSet presAssocID="{EAF3547B-5E31-4018-BBD6-1D3F4848EEC3}" presName="hierChild3" presStyleCnt="0"/>
      <dgm:spPr/>
    </dgm:pt>
    <dgm:pt modelId="{F0E8792B-DE5F-4390-8913-AF6BD2A75453}" type="pres">
      <dgm:prSet presAssocID="{67E21413-9364-40AA-9F05-88FC0B2F76C0}" presName="Name10" presStyleLbl="parChTrans1D2" presStyleIdx="1" presStyleCnt="3"/>
      <dgm:spPr/>
    </dgm:pt>
    <dgm:pt modelId="{81A4F6B9-3232-48FD-9590-C1A711513461}" type="pres">
      <dgm:prSet presAssocID="{0CE95A84-B765-4FAE-ABDC-0F6AF121A408}" presName="hierRoot2" presStyleCnt="0"/>
      <dgm:spPr/>
    </dgm:pt>
    <dgm:pt modelId="{B5CBFCCB-80D5-43FF-B237-8391C6AAFA8F}" type="pres">
      <dgm:prSet presAssocID="{0CE95A84-B765-4FAE-ABDC-0F6AF121A408}" presName="composite2" presStyleCnt="0"/>
      <dgm:spPr/>
    </dgm:pt>
    <dgm:pt modelId="{9F4E295E-35F8-4E45-BB1F-AE4978415B05}" type="pres">
      <dgm:prSet presAssocID="{0CE95A84-B765-4FAE-ABDC-0F6AF121A408}" presName="background2" presStyleLbl="node2" presStyleIdx="1" presStyleCnt="3"/>
      <dgm:spPr/>
    </dgm:pt>
    <dgm:pt modelId="{229A1A3E-7B5E-437C-8EB3-A4B9F2B1AFAB}" type="pres">
      <dgm:prSet presAssocID="{0CE95A84-B765-4FAE-ABDC-0F6AF121A408}" presName="text2" presStyleLbl="fgAcc2" presStyleIdx="1" presStyleCnt="3">
        <dgm:presLayoutVars>
          <dgm:chPref val="3"/>
        </dgm:presLayoutVars>
      </dgm:prSet>
      <dgm:spPr/>
    </dgm:pt>
    <dgm:pt modelId="{D7722469-E44B-4F02-93F2-02582249C4B7}" type="pres">
      <dgm:prSet presAssocID="{0CE95A84-B765-4FAE-ABDC-0F6AF121A408}" presName="hierChild3" presStyleCnt="0"/>
      <dgm:spPr/>
    </dgm:pt>
    <dgm:pt modelId="{C353CD09-FE13-40E6-9DD2-60147EE0D002}" type="pres">
      <dgm:prSet presAssocID="{FA5C9057-D9E7-453A-92AE-2091CB9EB20A}" presName="Name10" presStyleLbl="parChTrans1D2" presStyleIdx="2" presStyleCnt="3"/>
      <dgm:spPr/>
    </dgm:pt>
    <dgm:pt modelId="{930148A8-BADD-4305-BA4A-701F1C9B5CCB}" type="pres">
      <dgm:prSet presAssocID="{FD78D2D0-181E-451E-B9B8-057B544F5BA4}" presName="hierRoot2" presStyleCnt="0"/>
      <dgm:spPr/>
    </dgm:pt>
    <dgm:pt modelId="{ADFDEAF4-899C-4B46-8DC6-52C9A6B9D887}" type="pres">
      <dgm:prSet presAssocID="{FD78D2D0-181E-451E-B9B8-057B544F5BA4}" presName="composite2" presStyleCnt="0"/>
      <dgm:spPr/>
    </dgm:pt>
    <dgm:pt modelId="{AC1534A1-D95B-4365-81FB-71EBEFD0C7EC}" type="pres">
      <dgm:prSet presAssocID="{FD78D2D0-181E-451E-B9B8-057B544F5BA4}" presName="background2" presStyleLbl="node2" presStyleIdx="2" presStyleCnt="3"/>
      <dgm:spPr/>
    </dgm:pt>
    <dgm:pt modelId="{C7DEB248-288F-4182-BFBE-FB2B1B59928B}" type="pres">
      <dgm:prSet presAssocID="{FD78D2D0-181E-451E-B9B8-057B544F5BA4}" presName="text2" presStyleLbl="fgAcc2" presStyleIdx="2" presStyleCnt="3">
        <dgm:presLayoutVars>
          <dgm:chPref val="3"/>
        </dgm:presLayoutVars>
      </dgm:prSet>
      <dgm:spPr/>
    </dgm:pt>
    <dgm:pt modelId="{332243F3-B3CD-49D8-B30E-D04BFE5562A7}" type="pres">
      <dgm:prSet presAssocID="{FD78D2D0-181E-451E-B9B8-057B544F5BA4}" presName="hierChild3" presStyleCnt="0"/>
      <dgm:spPr/>
    </dgm:pt>
  </dgm:ptLst>
  <dgm:cxnLst>
    <dgm:cxn modelId="{00CFD502-30C8-49ED-BAB0-5BBAFF9CE3FA}" type="presOf" srcId="{D67FBCDC-EFF5-40AC-A4E8-33388C023ED0}" destId="{4211D592-F8DF-49FC-9581-11418059C9C5}" srcOrd="0" destOrd="0" presId="urn:microsoft.com/office/officeart/2005/8/layout/hierarchy1"/>
    <dgm:cxn modelId="{92A6AA03-5D61-4E2C-AD39-E3CAEBBC1704}" srcId="{D67FBCDC-EFF5-40AC-A4E8-33388C023ED0}" destId="{EAF3547B-5E31-4018-BBD6-1D3F4848EEC3}" srcOrd="0" destOrd="0" parTransId="{9C393339-43B4-4ED4-85C1-B0D9D55786B8}" sibTransId="{CC869EA6-6380-49EF-9DEE-D703B594BD42}"/>
    <dgm:cxn modelId="{9D4C8F04-6468-4BF9-8573-BBEFD08570FC}" srcId="{DFC2964A-B92D-4369-B1F5-14A24179A3D1}" destId="{D67FBCDC-EFF5-40AC-A4E8-33388C023ED0}" srcOrd="0" destOrd="0" parTransId="{9EA7F9F1-D5DD-4FDE-9049-D9CD2069495A}" sibTransId="{E51DC8CA-E78D-4ECA-8BD0-BDA9282B66A2}"/>
    <dgm:cxn modelId="{6CF2071B-4CF7-4AEA-B5C9-1C59A0B05BF3}" srcId="{D67FBCDC-EFF5-40AC-A4E8-33388C023ED0}" destId="{0CE95A84-B765-4FAE-ABDC-0F6AF121A408}" srcOrd="1" destOrd="0" parTransId="{67E21413-9364-40AA-9F05-88FC0B2F76C0}" sibTransId="{35212B0C-E72C-4E9C-9EA1-2CB63C76B2D4}"/>
    <dgm:cxn modelId="{2833262C-8DE4-4B7C-B87C-F9FE18D2A3AD}" type="presOf" srcId="{0CE95A84-B765-4FAE-ABDC-0F6AF121A408}" destId="{229A1A3E-7B5E-437C-8EB3-A4B9F2B1AFAB}" srcOrd="0" destOrd="0" presId="urn:microsoft.com/office/officeart/2005/8/layout/hierarchy1"/>
    <dgm:cxn modelId="{1A868D30-6D01-499F-9AF8-5D95D1480E00}" type="presOf" srcId="{EAF3547B-5E31-4018-BBD6-1D3F4848EEC3}" destId="{19D018ED-9813-47A5-99C8-101C7B8790B6}" srcOrd="0" destOrd="0" presId="urn:microsoft.com/office/officeart/2005/8/layout/hierarchy1"/>
    <dgm:cxn modelId="{D53BDE30-98F0-4A72-A54E-A626CBCBCFFF}" type="presOf" srcId="{67E21413-9364-40AA-9F05-88FC0B2F76C0}" destId="{F0E8792B-DE5F-4390-8913-AF6BD2A75453}" srcOrd="0" destOrd="0" presId="urn:microsoft.com/office/officeart/2005/8/layout/hierarchy1"/>
    <dgm:cxn modelId="{3C54D25B-53C1-479F-91ED-A8914E3B9067}" type="presOf" srcId="{9C393339-43B4-4ED4-85C1-B0D9D55786B8}" destId="{E53ACE54-C4DD-4668-815D-1FA2260AC672}" srcOrd="0" destOrd="0" presId="urn:microsoft.com/office/officeart/2005/8/layout/hierarchy1"/>
    <dgm:cxn modelId="{A33C6171-E442-45EF-A48A-DE2EB6ABC860}" srcId="{D67FBCDC-EFF5-40AC-A4E8-33388C023ED0}" destId="{FD78D2D0-181E-451E-B9B8-057B544F5BA4}" srcOrd="2" destOrd="0" parTransId="{FA5C9057-D9E7-453A-92AE-2091CB9EB20A}" sibTransId="{301DC584-894D-4514-A9F4-E639CEEA4C69}"/>
    <dgm:cxn modelId="{5AB60275-6A5B-48E9-BA3B-9FD6AAB165D6}" type="presOf" srcId="{FA5C9057-D9E7-453A-92AE-2091CB9EB20A}" destId="{C353CD09-FE13-40E6-9DD2-60147EE0D002}" srcOrd="0" destOrd="0" presId="urn:microsoft.com/office/officeart/2005/8/layout/hierarchy1"/>
    <dgm:cxn modelId="{8233D97A-EAE1-4D76-9DF1-33B0964FA89D}" type="presOf" srcId="{DFC2964A-B92D-4369-B1F5-14A24179A3D1}" destId="{B0533028-BA34-4209-A736-3ECD57C922A4}" srcOrd="0" destOrd="0" presId="urn:microsoft.com/office/officeart/2005/8/layout/hierarchy1"/>
    <dgm:cxn modelId="{36B527A7-960B-4C6C-BC7F-8E3C46E005A0}" type="presOf" srcId="{FD78D2D0-181E-451E-B9B8-057B544F5BA4}" destId="{C7DEB248-288F-4182-BFBE-FB2B1B59928B}" srcOrd="0" destOrd="0" presId="urn:microsoft.com/office/officeart/2005/8/layout/hierarchy1"/>
    <dgm:cxn modelId="{80F003D2-CBEB-445C-AA04-4160CFFE9CE4}" type="presParOf" srcId="{B0533028-BA34-4209-A736-3ECD57C922A4}" destId="{A0AA0C6E-ED31-42DC-92DD-271E2971A475}" srcOrd="0" destOrd="0" presId="urn:microsoft.com/office/officeart/2005/8/layout/hierarchy1"/>
    <dgm:cxn modelId="{1E673CC2-2BFC-432C-9D82-F737087FC557}" type="presParOf" srcId="{A0AA0C6E-ED31-42DC-92DD-271E2971A475}" destId="{EF1F0B55-EA58-43D3-B77E-FFC86DF58C4D}" srcOrd="0" destOrd="0" presId="urn:microsoft.com/office/officeart/2005/8/layout/hierarchy1"/>
    <dgm:cxn modelId="{AB43A23E-9F4E-4106-B298-CE8AF0EF956F}" type="presParOf" srcId="{EF1F0B55-EA58-43D3-B77E-FFC86DF58C4D}" destId="{14BC656B-A472-4179-807B-35EB16D4135E}" srcOrd="0" destOrd="0" presId="urn:microsoft.com/office/officeart/2005/8/layout/hierarchy1"/>
    <dgm:cxn modelId="{81B84C56-DCAC-47E4-9186-A8145C3AB5C6}" type="presParOf" srcId="{EF1F0B55-EA58-43D3-B77E-FFC86DF58C4D}" destId="{4211D592-F8DF-49FC-9581-11418059C9C5}" srcOrd="1" destOrd="0" presId="urn:microsoft.com/office/officeart/2005/8/layout/hierarchy1"/>
    <dgm:cxn modelId="{57BC3BE5-3FD6-4300-B9A5-DB1143B940CC}" type="presParOf" srcId="{A0AA0C6E-ED31-42DC-92DD-271E2971A475}" destId="{81BAC619-0D03-4381-BAF7-C6C0A4AC8CC8}" srcOrd="1" destOrd="0" presId="urn:microsoft.com/office/officeart/2005/8/layout/hierarchy1"/>
    <dgm:cxn modelId="{E5FA2669-3820-4F38-A9EC-8F304242AB0F}" type="presParOf" srcId="{81BAC619-0D03-4381-BAF7-C6C0A4AC8CC8}" destId="{E53ACE54-C4DD-4668-815D-1FA2260AC672}" srcOrd="0" destOrd="0" presId="urn:microsoft.com/office/officeart/2005/8/layout/hierarchy1"/>
    <dgm:cxn modelId="{4C50365B-B762-4A90-92AE-9696B2BD504B}" type="presParOf" srcId="{81BAC619-0D03-4381-BAF7-C6C0A4AC8CC8}" destId="{07E07891-AB4F-4394-BB6E-DE327509A1FE}" srcOrd="1" destOrd="0" presId="urn:microsoft.com/office/officeart/2005/8/layout/hierarchy1"/>
    <dgm:cxn modelId="{CA72F2AE-CBC5-4C07-8A61-4FE9A573A2A6}" type="presParOf" srcId="{07E07891-AB4F-4394-BB6E-DE327509A1FE}" destId="{74751A48-9F2F-429D-8033-D51738FAC13F}" srcOrd="0" destOrd="0" presId="urn:microsoft.com/office/officeart/2005/8/layout/hierarchy1"/>
    <dgm:cxn modelId="{8459FFF0-DAB8-4A22-A394-6C69E871E926}" type="presParOf" srcId="{74751A48-9F2F-429D-8033-D51738FAC13F}" destId="{E3B5B214-0666-4690-ACD6-3F73C09AB6F4}" srcOrd="0" destOrd="0" presId="urn:microsoft.com/office/officeart/2005/8/layout/hierarchy1"/>
    <dgm:cxn modelId="{97F3A1B0-4E1B-4906-A5FD-92D93F38A7ED}" type="presParOf" srcId="{74751A48-9F2F-429D-8033-D51738FAC13F}" destId="{19D018ED-9813-47A5-99C8-101C7B8790B6}" srcOrd="1" destOrd="0" presId="urn:microsoft.com/office/officeart/2005/8/layout/hierarchy1"/>
    <dgm:cxn modelId="{9E2ED695-ADC0-44D0-A408-296EF4B427A4}" type="presParOf" srcId="{07E07891-AB4F-4394-BB6E-DE327509A1FE}" destId="{95DB17EB-8379-4296-B8CA-EE2D679FC09A}" srcOrd="1" destOrd="0" presId="urn:microsoft.com/office/officeart/2005/8/layout/hierarchy1"/>
    <dgm:cxn modelId="{B2E1B4D5-22A2-4D33-B1CA-BC08335B26FE}" type="presParOf" srcId="{81BAC619-0D03-4381-BAF7-C6C0A4AC8CC8}" destId="{F0E8792B-DE5F-4390-8913-AF6BD2A75453}" srcOrd="2" destOrd="0" presId="urn:microsoft.com/office/officeart/2005/8/layout/hierarchy1"/>
    <dgm:cxn modelId="{E372D8F2-FCCD-44BD-A99F-510B8D282563}" type="presParOf" srcId="{81BAC619-0D03-4381-BAF7-C6C0A4AC8CC8}" destId="{81A4F6B9-3232-48FD-9590-C1A711513461}" srcOrd="3" destOrd="0" presId="urn:microsoft.com/office/officeart/2005/8/layout/hierarchy1"/>
    <dgm:cxn modelId="{31C61323-3AAE-4A02-A6C7-2767EDC8C448}" type="presParOf" srcId="{81A4F6B9-3232-48FD-9590-C1A711513461}" destId="{B5CBFCCB-80D5-43FF-B237-8391C6AAFA8F}" srcOrd="0" destOrd="0" presId="urn:microsoft.com/office/officeart/2005/8/layout/hierarchy1"/>
    <dgm:cxn modelId="{4B86847A-E70F-40BF-8B7C-B16C27EBF74E}" type="presParOf" srcId="{B5CBFCCB-80D5-43FF-B237-8391C6AAFA8F}" destId="{9F4E295E-35F8-4E45-BB1F-AE4978415B05}" srcOrd="0" destOrd="0" presId="urn:microsoft.com/office/officeart/2005/8/layout/hierarchy1"/>
    <dgm:cxn modelId="{F05C292B-1912-42D5-80A5-4BECFAAE56DB}" type="presParOf" srcId="{B5CBFCCB-80D5-43FF-B237-8391C6AAFA8F}" destId="{229A1A3E-7B5E-437C-8EB3-A4B9F2B1AFAB}" srcOrd="1" destOrd="0" presId="urn:microsoft.com/office/officeart/2005/8/layout/hierarchy1"/>
    <dgm:cxn modelId="{71DF8A38-1458-4E28-AEDD-BA071263AB2D}" type="presParOf" srcId="{81A4F6B9-3232-48FD-9590-C1A711513461}" destId="{D7722469-E44B-4F02-93F2-02582249C4B7}" srcOrd="1" destOrd="0" presId="urn:microsoft.com/office/officeart/2005/8/layout/hierarchy1"/>
    <dgm:cxn modelId="{B88B9E07-F100-40E4-B3E4-B096839C9B0A}" type="presParOf" srcId="{81BAC619-0D03-4381-BAF7-C6C0A4AC8CC8}" destId="{C353CD09-FE13-40E6-9DD2-60147EE0D002}" srcOrd="4" destOrd="0" presId="urn:microsoft.com/office/officeart/2005/8/layout/hierarchy1"/>
    <dgm:cxn modelId="{74F10CAA-FF35-40E9-BD88-00C280957F93}" type="presParOf" srcId="{81BAC619-0D03-4381-BAF7-C6C0A4AC8CC8}" destId="{930148A8-BADD-4305-BA4A-701F1C9B5CCB}" srcOrd="5" destOrd="0" presId="urn:microsoft.com/office/officeart/2005/8/layout/hierarchy1"/>
    <dgm:cxn modelId="{B78BA599-FB4C-490D-B696-D12846A15FBB}" type="presParOf" srcId="{930148A8-BADD-4305-BA4A-701F1C9B5CCB}" destId="{ADFDEAF4-899C-4B46-8DC6-52C9A6B9D887}" srcOrd="0" destOrd="0" presId="urn:microsoft.com/office/officeart/2005/8/layout/hierarchy1"/>
    <dgm:cxn modelId="{3E3E68F8-1878-4519-8710-A5F203195838}" type="presParOf" srcId="{ADFDEAF4-899C-4B46-8DC6-52C9A6B9D887}" destId="{AC1534A1-D95B-4365-81FB-71EBEFD0C7EC}" srcOrd="0" destOrd="0" presId="urn:microsoft.com/office/officeart/2005/8/layout/hierarchy1"/>
    <dgm:cxn modelId="{7EA37ACD-07EF-46C1-BF55-F9F127F77D9C}" type="presParOf" srcId="{ADFDEAF4-899C-4B46-8DC6-52C9A6B9D887}" destId="{C7DEB248-288F-4182-BFBE-FB2B1B59928B}" srcOrd="1" destOrd="0" presId="urn:microsoft.com/office/officeart/2005/8/layout/hierarchy1"/>
    <dgm:cxn modelId="{18467055-D323-4299-9D80-41DF2774C7F3}" type="presParOf" srcId="{930148A8-BADD-4305-BA4A-701F1C9B5CCB}" destId="{332243F3-B3CD-49D8-B30E-D04BFE5562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3CD09-FE13-40E6-9DD2-60147EE0D002}">
      <dsp:nvSpPr>
        <dsp:cNvPr id="0" name=""/>
        <dsp:cNvSpPr/>
      </dsp:nvSpPr>
      <dsp:spPr>
        <a:xfrm>
          <a:off x="4840178" y="1291229"/>
          <a:ext cx="2482062" cy="590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488"/>
              </a:lnTo>
              <a:lnTo>
                <a:pt x="2482062" y="402488"/>
              </a:lnTo>
              <a:lnTo>
                <a:pt x="2482062" y="5906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E8792B-DE5F-4390-8913-AF6BD2A75453}">
      <dsp:nvSpPr>
        <dsp:cNvPr id="0" name=""/>
        <dsp:cNvSpPr/>
      </dsp:nvSpPr>
      <dsp:spPr>
        <a:xfrm>
          <a:off x="4794458" y="1291229"/>
          <a:ext cx="91440" cy="5906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6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ACE54-C4DD-4668-815D-1FA2260AC672}">
      <dsp:nvSpPr>
        <dsp:cNvPr id="0" name=""/>
        <dsp:cNvSpPr/>
      </dsp:nvSpPr>
      <dsp:spPr>
        <a:xfrm>
          <a:off x="2358116" y="1291229"/>
          <a:ext cx="2482062" cy="590618"/>
        </a:xfrm>
        <a:custGeom>
          <a:avLst/>
          <a:gdLst/>
          <a:ahLst/>
          <a:cxnLst/>
          <a:rect l="0" t="0" r="0" b="0"/>
          <a:pathLst>
            <a:path>
              <a:moveTo>
                <a:pt x="2482062" y="0"/>
              </a:moveTo>
              <a:lnTo>
                <a:pt x="2482062" y="402488"/>
              </a:lnTo>
              <a:lnTo>
                <a:pt x="0" y="402488"/>
              </a:lnTo>
              <a:lnTo>
                <a:pt x="0" y="59061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C656B-A472-4179-807B-35EB16D4135E}">
      <dsp:nvSpPr>
        <dsp:cNvPr id="0" name=""/>
        <dsp:cNvSpPr/>
      </dsp:nvSpPr>
      <dsp:spPr>
        <a:xfrm>
          <a:off x="3824789" y="1684"/>
          <a:ext cx="2030778" cy="128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1D592-F8DF-49FC-9581-11418059C9C5}">
      <dsp:nvSpPr>
        <dsp:cNvPr id="0" name=""/>
        <dsp:cNvSpPr/>
      </dsp:nvSpPr>
      <dsp:spPr>
        <a:xfrm>
          <a:off x="4050431" y="216044"/>
          <a:ext cx="2030778" cy="128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There are three steps involved :</a:t>
          </a:r>
        </a:p>
      </dsp:txBody>
      <dsp:txXfrm>
        <a:off x="4088200" y="253813"/>
        <a:ext cx="1955240" cy="1214006"/>
      </dsp:txXfrm>
    </dsp:sp>
    <dsp:sp modelId="{E3B5B214-0666-4690-ACD6-3F73C09AB6F4}">
      <dsp:nvSpPr>
        <dsp:cNvPr id="0" name=""/>
        <dsp:cNvSpPr/>
      </dsp:nvSpPr>
      <dsp:spPr>
        <a:xfrm>
          <a:off x="1342727" y="1881847"/>
          <a:ext cx="2030778" cy="128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18ED-9813-47A5-99C8-101C7B8790B6}">
      <dsp:nvSpPr>
        <dsp:cNvPr id="0" name=""/>
        <dsp:cNvSpPr/>
      </dsp:nvSpPr>
      <dsp:spPr>
        <a:xfrm>
          <a:off x="1568369" y="2096206"/>
          <a:ext cx="2030778" cy="128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Camera calibration</a:t>
          </a:r>
        </a:p>
      </dsp:txBody>
      <dsp:txXfrm>
        <a:off x="1606138" y="2133975"/>
        <a:ext cx="1955240" cy="1214006"/>
      </dsp:txXfrm>
    </dsp:sp>
    <dsp:sp modelId="{9F4E295E-35F8-4E45-BB1F-AE4978415B05}">
      <dsp:nvSpPr>
        <dsp:cNvPr id="0" name=""/>
        <dsp:cNvSpPr/>
      </dsp:nvSpPr>
      <dsp:spPr>
        <a:xfrm>
          <a:off x="3824789" y="1881847"/>
          <a:ext cx="2030778" cy="128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A1A3E-7B5E-437C-8EB3-A4B9F2B1AFAB}">
      <dsp:nvSpPr>
        <dsp:cNvPr id="0" name=""/>
        <dsp:cNvSpPr/>
      </dsp:nvSpPr>
      <dsp:spPr>
        <a:xfrm>
          <a:off x="4050431" y="2096206"/>
          <a:ext cx="2030778" cy="128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IMU sensor data</a:t>
          </a:r>
        </a:p>
      </dsp:txBody>
      <dsp:txXfrm>
        <a:off x="4088200" y="2133975"/>
        <a:ext cx="1955240" cy="1214006"/>
      </dsp:txXfrm>
    </dsp:sp>
    <dsp:sp modelId="{AC1534A1-D95B-4365-81FB-71EBEFD0C7EC}">
      <dsp:nvSpPr>
        <dsp:cNvPr id="0" name=""/>
        <dsp:cNvSpPr/>
      </dsp:nvSpPr>
      <dsp:spPr>
        <a:xfrm>
          <a:off x="6306852" y="1881847"/>
          <a:ext cx="2030778" cy="128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EB248-288F-4182-BFBE-FB2B1B59928B}">
      <dsp:nvSpPr>
        <dsp:cNvPr id="0" name=""/>
        <dsp:cNvSpPr/>
      </dsp:nvSpPr>
      <dsp:spPr>
        <a:xfrm>
          <a:off x="6532494" y="2096206"/>
          <a:ext cx="2030778" cy="1289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Camera – IMU calibration</a:t>
          </a:r>
          <a:br>
            <a:rPr lang="en-US" sz="2000" kern="1200"/>
          </a:br>
          <a:endParaRPr lang="en-US" sz="2000" kern="1200"/>
        </a:p>
      </dsp:txBody>
      <dsp:txXfrm>
        <a:off x="6570263" y="2133975"/>
        <a:ext cx="1955240" cy="121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BCB85C-98C7-4ECB-B80C-63E2652A5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B7A69-5080-46AF-AFCC-FA8BB50F6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E337B-C39E-486B-8E35-C7EB38010732}" type="datetime1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AFD4-7EC0-44F0-B2D3-FC4458D87B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BF6F8-EA02-4E40-8144-A0EC4CB86D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360D2-9628-41C0-BA13-B071FA7574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63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3B8F6-5E3A-4BBD-88D5-A719761B5CD0}" type="datetime1">
              <a:rPr lang="en-GB" smtClean="0"/>
              <a:pPr/>
              <a:t>04/12/2023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41C3-DD00-488C-B871-F69D1747B51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96698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6341C3-DD00-488C-B871-F69D1747B5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38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CFFC0A-31AB-41BA-A3E2-CE9910BD11EE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2A12B-32D3-4AD6-AA49-3353A8417DA4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4B80DC-69FE-4F33-A69F-FE7E97DDEF70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773506-12A8-4F2E-9505-4B94B36B91D0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874E9D-A5CB-4340-95D4-6851A6D30436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D4F810-046E-45CD-AEB9-0BD9A8DD28CB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n-GB" noProof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A962AA-33DF-41A7-BCF0-43B1C6C0B65E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107DE-9B1F-4A20-B566-DC79CC7518AF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910F6D-2728-4255-A564-464FFBC78D11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555733-B36D-45D1-9096-264AA243E775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35ED59-594F-400F-AA35-28FB69A2E15E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2C4093-04E6-4807-BFC5-05B5D433DFF4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A0C933-BAF2-4415-A63B-A4E111922A28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93AD17-A84F-4298-B63A-4FCC22F593F8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606A1F-9BF7-45C0-933A-31B29006F10D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8B6DCF-43DE-4CB3-9123-ABF01AC5CB10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5BD1373A-891D-467E-BF96-D59B42827EE1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B217C9C-4912-4E1D-956E-61AA734EA84A}" type="datetime1">
              <a:rPr lang="en-GB" noProof="0" smtClean="0"/>
              <a:t>04/12/2023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384465"/>
            <a:ext cx="8944653" cy="3425536"/>
          </a:xfrm>
        </p:spPr>
        <p:txBody>
          <a:bodyPr rtlCol="0">
            <a:normAutofit/>
          </a:bodyPr>
          <a:lstStyle/>
          <a:p>
            <a:r>
              <a:rPr lang="en-GB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Camera – imu calibration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8761" y="3816927"/>
            <a:ext cx="6598041" cy="632114"/>
          </a:xfrm>
        </p:spPr>
        <p:txBody>
          <a:bodyPr rtlCol="0">
            <a:normAutofit/>
          </a:bodyPr>
          <a:lstStyle/>
          <a:p>
            <a:r>
              <a:rPr lang="en-GB" sz="24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Mobile Robotics</a:t>
            </a:r>
          </a:p>
          <a:p>
            <a:endParaRPr lang="en-GB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BE45F-A700-7E42-46DE-5045E368FDB7}"/>
              </a:ext>
            </a:extLst>
          </p:cNvPr>
          <p:cNvSpPr txBox="1"/>
          <p:nvPr/>
        </p:nvSpPr>
        <p:spPr>
          <a:xfrm>
            <a:off x="8451273" y="4580658"/>
            <a:ext cx="2848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~ </a:t>
            </a:r>
            <a:r>
              <a:rPr lang="en-US" i="1" err="1"/>
              <a:t>Bollimuntha</a:t>
            </a:r>
            <a:r>
              <a:rPr lang="en-US" i="1"/>
              <a:t> Shreya</a:t>
            </a:r>
          </a:p>
          <a:p>
            <a:r>
              <a:rPr lang="en-US" i="1"/>
              <a:t>   Md. Faizal Karim</a:t>
            </a:r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865677-122B-CFCA-24AF-29EA72153F26}"/>
              </a:ext>
            </a:extLst>
          </p:cNvPr>
          <p:cNvSpPr txBox="1"/>
          <p:nvPr/>
        </p:nvSpPr>
        <p:spPr>
          <a:xfrm>
            <a:off x="1039091" y="732311"/>
            <a:ext cx="101632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Rotation Matrix using IMU Sensor</a:t>
            </a:r>
            <a:endParaRPr lang="en-US" sz="2400"/>
          </a:p>
          <a:p>
            <a:pPr marL="742950" lvl="1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The acceleration values stacked up give us the rotation matrix</a:t>
            </a:r>
            <a:endParaRPr lang="en-US" sz="2000"/>
          </a:p>
        </p:txBody>
      </p:sp>
      <p:pic>
        <p:nvPicPr>
          <p:cNvPr id="3" name="Picture 2" descr="A group of math equations&#10;&#10;Description automatically generated">
            <a:extLst>
              <a:ext uri="{FF2B5EF4-FFF2-40B4-BE49-F238E27FC236}">
                <a16:creationId xmlns:a16="http://schemas.microsoft.com/office/drawing/2014/main" id="{8AF56E20-F222-E50A-9058-0A53752B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53" y="2185695"/>
            <a:ext cx="9650679" cy="17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A7EE-8318-F115-00A1-D2AA4248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Camera – IMU Calibration</a:t>
            </a:r>
            <a:endParaRPr lang="en-US" sz="4000"/>
          </a:p>
        </p:txBody>
      </p:sp>
      <p:pic>
        <p:nvPicPr>
          <p:cNvPr id="4" name="Content Placeholder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9BA0ABC-2DCC-C2EF-F7F1-0FE1BC90F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02" y="2454049"/>
            <a:ext cx="9499270" cy="2283402"/>
          </a:xfrm>
        </p:spPr>
      </p:pic>
    </p:spTree>
    <p:extLst>
      <p:ext uri="{BB962C8B-B14F-4D97-AF65-F5344CB8AC3E}">
        <p14:creationId xmlns:p14="http://schemas.microsoft.com/office/powerpoint/2010/main" val="37193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Camera">
            <a:extLst>
              <a:ext uri="{FF2B5EF4-FFF2-40B4-BE49-F238E27FC236}">
                <a16:creationId xmlns:a16="http://schemas.microsoft.com/office/drawing/2014/main" id="{CAB2BCB2-FE5E-245C-4E6C-58A64B809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-2" b="156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AE1FE6-BE9A-A89E-D6F6-8DCE5B6B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609" y="629393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1188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DDE0535-9FFB-4AC5-9688-164EAA1B3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18BFD-7CD8-685C-32E3-46DD89C1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3" y="609601"/>
            <a:ext cx="4798142" cy="348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Gazebo environment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39476A4D-C65A-47A2-8916-472DE2F4F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8537" y="481060"/>
            <a:ext cx="5248656" cy="5788152"/>
          </a:xfrm>
          <a:prstGeom prst="roundRect">
            <a:avLst>
              <a:gd name="adj" fmla="val 4144"/>
            </a:avLst>
          </a:prstGeom>
          <a:solidFill>
            <a:schemeClr val="tx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3B7026-2943-BA41-4C2D-529A2EB0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964" y="1339806"/>
            <a:ext cx="2368296" cy="1332164"/>
          </a:xfrm>
          <a:prstGeom prst="rect">
            <a:avLst/>
          </a:prstGeom>
        </p:spPr>
      </p:pic>
      <p:pic>
        <p:nvPicPr>
          <p:cNvPr id="4" name="Picture 3" descr="A traffic cones on a road&#10;&#10;Description automatically generated">
            <a:extLst>
              <a:ext uri="{FF2B5EF4-FFF2-40B4-BE49-F238E27FC236}">
                <a16:creationId xmlns:a16="http://schemas.microsoft.com/office/drawing/2014/main" id="{DAB1A853-D7A6-10DD-1CBA-0152A3D2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147" y="1118401"/>
            <a:ext cx="2368296" cy="1776222"/>
          </a:xfrm>
          <a:prstGeom prst="rect">
            <a:avLst/>
          </a:prstGeom>
        </p:spPr>
      </p:pic>
      <p:pic>
        <p:nvPicPr>
          <p:cNvPr id="6" name="Picture 5" descr="A group of cones on a road&#10;&#10;Description automatically generated">
            <a:extLst>
              <a:ext uri="{FF2B5EF4-FFF2-40B4-BE49-F238E27FC236}">
                <a16:creationId xmlns:a16="http://schemas.microsoft.com/office/drawing/2014/main" id="{16966D67-1FD3-1F63-65A1-70A759117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64" y="3884921"/>
            <a:ext cx="2368296" cy="17762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7A2B16-4D7A-9EA8-559E-BCC2B32F7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6147" y="4106950"/>
            <a:ext cx="2368296" cy="13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3370-0F46-E72B-7BF8-3BAEAB7D5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481" y="280341"/>
            <a:ext cx="6516339" cy="4736736"/>
          </a:xfrm>
        </p:spPr>
        <p:txBody>
          <a:bodyPr>
            <a:normAutofit fontScale="90000"/>
          </a:bodyPr>
          <a:lstStyle/>
          <a:p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Rotation Matrix (Camera </a:t>
            </a:r>
            <a:r>
              <a:rPr lang="en-US" sz="1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wrt</a:t>
            </a:r>
            <a: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World using camera calibration):</a:t>
            </a:r>
            <a:br>
              <a:rPr lang="en-US"/>
            </a:br>
            <a:r>
              <a:rPr lang="en-US" sz="1800">
                <a:ea typeface="+mj-lt"/>
                <a:cs typeface="+mj-lt"/>
              </a:rPr>
              <a:t>[0.8137 -0.469 0.342]</a:t>
            </a:r>
          </a:p>
          <a:p>
            <a:r>
              <a:rPr lang="en-US" sz="1800">
                <a:ea typeface="+mj-lt"/>
                <a:cs typeface="+mj-lt"/>
              </a:rPr>
              <a:t>[0.469 0.8137 0.3420]</a:t>
            </a:r>
          </a:p>
          <a:p>
            <a:r>
              <a:rPr lang="en-US" sz="1800">
                <a:ea typeface="+mj-lt"/>
                <a:cs typeface="+mj-lt"/>
              </a:rPr>
              <a:t>[-0.342  0.342 0.876]</a:t>
            </a:r>
            <a:endParaRPr lang="en-US" sz="1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Rotation Matrix (IMU </a:t>
            </a:r>
            <a:r>
              <a:rPr lang="en-US" sz="12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wrt</a:t>
            </a:r>
            <a:r>
              <a:rPr lang="en-US" sz="12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World from IMU Data):</a:t>
            </a:r>
            <a:br>
              <a:rPr lang="en-US"/>
            </a:br>
            <a:r>
              <a:rPr lang="en-US" sz="1800">
                <a:ea typeface="+mj-lt"/>
                <a:cs typeface="+mj-lt"/>
              </a:rPr>
              <a:t>[0.8137 -0.469 0.342]</a:t>
            </a:r>
            <a:endParaRPr lang="en-US" sz="1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r>
              <a:rPr lang="en-US" sz="1800">
                <a:ea typeface="+mj-lt"/>
                <a:cs typeface="+mj-lt"/>
              </a:rPr>
              <a:t>[0.469 0.8137 0.3420]</a:t>
            </a:r>
            <a:endParaRPr lang="en-US" sz="1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r>
              <a:rPr lang="en-US" sz="1800">
                <a:ea typeface="+mj-lt"/>
                <a:cs typeface="+mj-lt"/>
              </a:rPr>
              <a:t>[-0.342  0.342 0.876]</a:t>
            </a:r>
            <a:br>
              <a:rPr lang="en-US" sz="1800">
                <a:ea typeface="+mj-lt"/>
                <a:cs typeface="+mj-lt"/>
              </a:rPr>
            </a:br>
            <a:endParaRPr lang="en-US"/>
          </a:p>
          <a:p>
            <a:r>
              <a:rPr lang="en-US" sz="13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Rotation Matrix (IMU </a:t>
            </a:r>
            <a:r>
              <a:rPr lang="en-US" sz="1300" b="1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wrt</a:t>
            </a:r>
            <a:r>
              <a:rPr lang="en-US" sz="13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 Camera):</a:t>
            </a:r>
            <a:br>
              <a:rPr lang="en-US"/>
            </a:br>
            <a:r>
              <a:rPr lang="en-US" sz="1800">
                <a:ea typeface="+mj-lt"/>
                <a:cs typeface="+mj-lt"/>
              </a:rPr>
              <a:t>[1         0           1]</a:t>
            </a:r>
            <a:endParaRPr lang="en-US" sz="18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en-US" sz="1800">
                <a:ea typeface="+mj-lt"/>
                <a:cs typeface="+mj-lt"/>
              </a:rPr>
              <a:t>[0         1           0]</a:t>
            </a:r>
            <a:endParaRPr lang="en-US" sz="1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r>
              <a:rPr lang="en-US" sz="1800">
                <a:ea typeface="+mj-lt"/>
                <a:cs typeface="+mj-lt"/>
              </a:rPr>
              <a:t>[0         0           1]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13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True angles: </a:t>
            </a:r>
            <a:r>
              <a:rPr lang="en-US" sz="13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[60, 35, 0]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r>
              <a:rPr lang="en-US" sz="1300" b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Predicted angles: </a:t>
            </a:r>
            <a:r>
              <a:rPr lang="en-US" sz="13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[59.997, 34.997, 0.002]</a:t>
            </a:r>
            <a:br>
              <a:rPr lang="en-US" sz="13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br>
              <a:rPr lang="en-US" sz="13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</a:br>
            <a:endParaRPr lang="en-US" sz="13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sz="1300" b="1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  <a:p>
            <a:endParaRPr lang="en-US"/>
          </a:p>
        </p:txBody>
      </p:sp>
      <p:pic>
        <p:nvPicPr>
          <p:cNvPr id="6" name="Picture 5" descr="A group of traffic cones&#10;&#10;Description automatically generated">
            <a:extLst>
              <a:ext uri="{FF2B5EF4-FFF2-40B4-BE49-F238E27FC236}">
                <a16:creationId xmlns:a16="http://schemas.microsoft.com/office/drawing/2014/main" id="{5D12DA6D-3490-C38A-8B24-56990A5D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32" y="2154628"/>
            <a:ext cx="3942608" cy="2976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27781-1371-F03B-858A-680951B24301}"/>
              </a:ext>
            </a:extLst>
          </p:cNvPr>
          <p:cNvSpPr txBox="1"/>
          <p:nvPr/>
        </p:nvSpPr>
        <p:spPr>
          <a:xfrm>
            <a:off x="801584" y="435427"/>
            <a:ext cx="367145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330645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Camera">
            <a:extLst>
              <a:ext uri="{FF2B5EF4-FFF2-40B4-BE49-F238E27FC236}">
                <a16:creationId xmlns:a16="http://schemas.microsoft.com/office/drawing/2014/main" id="{CAB2BCB2-FE5E-245C-4E6C-58A64B809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E1FE6-BE9A-A89E-D6F6-8DCE5B6B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007703"/>
            <a:ext cx="8676222" cy="1802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Hardware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5562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586B-90A9-2A16-97FE-38FCAFF7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3964"/>
            <a:ext cx="9905998" cy="1905000"/>
          </a:xfrm>
        </p:spPr>
        <p:txBody>
          <a:bodyPr>
            <a:normAutofit/>
          </a:bodyPr>
          <a:lstStyle/>
          <a:p>
            <a:r>
              <a:rPr lang="en-US" sz="44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Hardware components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EFBED-7BEF-CE49-4FF4-3C48395538D4}"/>
              </a:ext>
            </a:extLst>
          </p:cNvPr>
          <p:cNvSpPr txBox="1"/>
          <p:nvPr/>
        </p:nvSpPr>
        <p:spPr>
          <a:xfrm>
            <a:off x="1437408" y="1688524"/>
            <a:ext cx="9906000" cy="14532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/>
              <a:buChar char="•"/>
            </a:pPr>
            <a:r>
              <a:rPr lang="en-US" sz="2400"/>
              <a:t>INTEL REALSENSE DEPTH CAMERA D455</a:t>
            </a:r>
            <a:endParaRPr lang="en-US"/>
          </a:p>
          <a:p>
            <a:pPr marL="742950" lvl="1" indent="-285750">
              <a:lnSpc>
                <a:spcPct val="200000"/>
              </a:lnSpc>
              <a:buFont typeface="Arial"/>
              <a:buChar char="•"/>
            </a:pPr>
            <a:r>
              <a:rPr lang="en-US" sz="2400"/>
              <a:t>CHECKERED BOARD</a:t>
            </a:r>
          </a:p>
        </p:txBody>
      </p:sp>
    </p:spTree>
    <p:extLst>
      <p:ext uri="{BB962C8B-B14F-4D97-AF65-F5344CB8AC3E}">
        <p14:creationId xmlns:p14="http://schemas.microsoft.com/office/powerpoint/2010/main" val="31971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93F4-4176-E588-F3D5-283180F2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-3958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INTEL REALSENSE DEPTH CAMERA D455</a:t>
            </a:r>
          </a:p>
        </p:txBody>
      </p:sp>
      <p:pic>
        <p:nvPicPr>
          <p:cNvPr id="6" name="Picture 5" descr="Camera lens">
            <a:extLst>
              <a:ext uri="{FF2B5EF4-FFF2-40B4-BE49-F238E27FC236}">
                <a16:creationId xmlns:a16="http://schemas.microsoft.com/office/drawing/2014/main" id="{AC55E321-758D-89F8-C814-8B0004DB8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8" r="45615" b="-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5F1FB-0D82-DB28-83FB-AD56ED9D3D6B}"/>
              </a:ext>
            </a:extLst>
          </p:cNvPr>
          <p:cNvSpPr txBox="1"/>
          <p:nvPr/>
        </p:nvSpPr>
        <p:spPr>
          <a:xfrm>
            <a:off x="4087167" y="1716973"/>
            <a:ext cx="7927595" cy="45834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Depth Sensing: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D455 camera is equipped with stereo depth sensors that allow for accurate depth perception and 3D imaging.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Depth Resolution: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Capable of capturing high-resolution depth data up to 1280x720 pixels.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Range: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Offers an extended range for depth sensing, up to approximately 10 meters (33 feet).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Field of View (</a:t>
            </a:r>
            <a:r>
              <a:rPr lang="en-US" sz="1400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FoV</a:t>
            </a: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):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Provides a wide </a:t>
            </a:r>
            <a:r>
              <a:rPr lang="en-US" sz="1400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FoV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approximately 91.2 degrees horizontally, 65.5 degrees vertically, and 100.6 degrees diagonally.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RGB (Color) Camera: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Integrated RGB camera provides high-definition (HD) color images (up to 1920x1080 pixels) for additional visual context.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Depth Accuracy: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Capable of delivering accurate depth data for various applications such as 3D scanning, object recognition, and depth-based analytics.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Stereo-Based Technology: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Utilizes stereo vision technology to create 3D depth maps by comparing images from two distinct cameras.</a:t>
            </a:r>
          </a:p>
          <a:p>
            <a:pPr marL="22860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1400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IMU: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 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</a:t>
            </a:r>
            <a:r>
              <a:rPr lang="en-US"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he camera integrates an IMU to allow your application to refine its depth awareness in any situation where the camera moves. This allows improved environmental awareness for robotics and drones.</a:t>
            </a:r>
            <a:endParaRPr lang="en-US" sz="14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37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64C5-382E-41DA-D3B9-2B28E3C4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439" y="-158585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Ros</a:t>
            </a:r>
            <a:endParaRPr lang="en-US" sz="4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5D1F0-A968-1A4A-F212-1233B80B76F3}"/>
              </a:ext>
            </a:extLst>
          </p:cNvPr>
          <p:cNvSpPr txBox="1"/>
          <p:nvPr/>
        </p:nvSpPr>
        <p:spPr>
          <a:xfrm>
            <a:off x="1324840" y="1601931"/>
            <a:ext cx="8762999" cy="5724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Command to start </a:t>
            </a:r>
            <a:r>
              <a:rPr lang="en-US" sz="2000" err="1"/>
              <a:t>realsense</a:t>
            </a:r>
            <a:r>
              <a:rPr lang="en-US" sz="2000"/>
              <a:t> D455</a:t>
            </a:r>
          </a:p>
          <a:p>
            <a:pPr marL="285750" indent="-285750">
              <a:buFont typeface="Arial"/>
              <a:buChar char="•"/>
            </a:pPr>
            <a:r>
              <a:rPr lang="en-US" sz="1600" i="1">
                <a:ea typeface="+mn-lt"/>
                <a:cs typeface="+mn-lt"/>
              </a:rPr>
              <a:t>ros2 launch realsense2_camera rs_launch.py </a:t>
            </a:r>
            <a:r>
              <a:rPr lang="en-US" sz="1600" i="1" err="1">
                <a:ea typeface="+mn-lt"/>
                <a:cs typeface="+mn-lt"/>
              </a:rPr>
              <a:t>enable_gyro</a:t>
            </a:r>
            <a:r>
              <a:rPr lang="en-US" sz="1600" i="1">
                <a:ea typeface="+mn-lt"/>
                <a:cs typeface="+mn-lt"/>
              </a:rPr>
              <a:t>:=true </a:t>
            </a:r>
            <a:r>
              <a:rPr lang="en-US" sz="1600" i="1" err="1">
                <a:ea typeface="+mn-lt"/>
                <a:cs typeface="+mn-lt"/>
              </a:rPr>
              <a:t>enable_accel</a:t>
            </a:r>
            <a:r>
              <a:rPr lang="en-US" sz="1600" i="1">
                <a:ea typeface="+mn-lt"/>
                <a:cs typeface="+mn-lt"/>
              </a:rPr>
              <a:t>:=true </a:t>
            </a:r>
            <a:r>
              <a:rPr lang="en-US" sz="1600" i="1" err="1">
                <a:ea typeface="+mn-lt"/>
                <a:cs typeface="+mn-lt"/>
              </a:rPr>
              <a:t>unite_imu_method</a:t>
            </a:r>
            <a:r>
              <a:rPr lang="en-US" sz="1600" i="1">
                <a:ea typeface="+mn-lt"/>
                <a:cs typeface="+mn-lt"/>
              </a:rPr>
              <a:t>:=2-linear-interpolation </a:t>
            </a:r>
            <a:r>
              <a:rPr lang="en-US" sz="1600" i="1" err="1">
                <a:ea typeface="+mn-lt"/>
                <a:cs typeface="+mn-lt"/>
              </a:rPr>
              <a:t>rgb_camera.profile</a:t>
            </a:r>
            <a:r>
              <a:rPr lang="en-US" sz="1600" i="1">
                <a:ea typeface="+mn-lt"/>
                <a:cs typeface="+mn-lt"/>
              </a:rPr>
              <a:t>:=640x480x30</a:t>
            </a:r>
          </a:p>
          <a:p>
            <a:pPr marL="285750" indent="-285750">
              <a:buFont typeface="Arial"/>
              <a:buChar char="•"/>
            </a:pPr>
            <a:endParaRPr lang="en-US" sz="1600" i="1"/>
          </a:p>
          <a:p>
            <a:r>
              <a:rPr lang="en-US" sz="2000"/>
              <a:t>To start capturing image as well as IMU data:</a:t>
            </a:r>
          </a:p>
          <a:p>
            <a:pPr marL="285750" indent="-285750">
              <a:buFont typeface="Arial"/>
              <a:buChar char="•"/>
            </a:pPr>
            <a:r>
              <a:rPr lang="en-US" sz="1600" i="1"/>
              <a:t>ros2 run camera </a:t>
            </a:r>
            <a:r>
              <a:rPr lang="en-US" sz="1600" i="1" err="1"/>
              <a:t>imu_node</a:t>
            </a:r>
            <a:endParaRPr lang="en-US" sz="1600"/>
          </a:p>
          <a:p>
            <a:pPr marL="285750" indent="-285750">
              <a:buFont typeface="Arial"/>
              <a:buChar char="•"/>
            </a:pPr>
            <a:endParaRPr lang="en-US" sz="1600" i="1"/>
          </a:p>
          <a:p>
            <a:r>
              <a:rPr lang="en-US" sz="2000"/>
              <a:t>To listen to the camera topic:</a:t>
            </a:r>
          </a:p>
          <a:p>
            <a:pPr marL="285750" indent="-285750">
              <a:buFont typeface="Arial"/>
              <a:buChar char="•"/>
            </a:pPr>
            <a:r>
              <a:rPr lang="en-US" sz="1600" i="1"/>
              <a:t>ros2 topic echo /camera/color/</a:t>
            </a:r>
            <a:r>
              <a:rPr lang="en-US" sz="1600" i="1" err="1"/>
              <a:t>image_raw</a:t>
            </a:r>
            <a:endParaRPr lang="en-US" sz="1600"/>
          </a:p>
          <a:p>
            <a:pPr marL="285750" indent="-285750">
              <a:buFont typeface="Arial"/>
              <a:buChar char="•"/>
            </a:pPr>
            <a:endParaRPr lang="en-US" sz="1600" i="1"/>
          </a:p>
          <a:p>
            <a:r>
              <a:rPr lang="en-US" sz="2000">
                <a:ea typeface="+mn-lt"/>
                <a:cs typeface="+mn-lt"/>
              </a:rPr>
              <a:t>To listen to the IMU data:</a:t>
            </a:r>
            <a:endParaRPr lang="en-US" sz="2000"/>
          </a:p>
          <a:p>
            <a:r>
              <a:rPr lang="en-US" sz="1600">
                <a:ea typeface="+mn-lt"/>
                <a:cs typeface="+mn-lt"/>
              </a:rPr>
              <a:t>          For accelerometer: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 ros2 topic echo /camera/accel/sample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    For gyroscope:</a:t>
            </a:r>
            <a:endParaRPr lang="en-US" sz="1600"/>
          </a:p>
          <a:p>
            <a:pPr marL="1200150" lvl="2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 ros2 topic echo /camera/gyro/sample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    To get information about camera:</a:t>
            </a:r>
            <a:endParaRPr lang="en-US" sz="1600"/>
          </a:p>
          <a:p>
            <a:pPr marL="1200150" lvl="2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ros2 topic echo /camera/color/</a:t>
            </a:r>
            <a:r>
              <a:rPr lang="en-US" sz="1600" err="1">
                <a:ea typeface="+mn-lt"/>
                <a:cs typeface="+mn-lt"/>
              </a:rPr>
              <a:t>camera_info</a:t>
            </a:r>
            <a:endParaRPr lang="en-US" sz="1600"/>
          </a:p>
          <a:p>
            <a:endParaRPr lang="en-US"/>
          </a:p>
          <a:p>
            <a:endParaRPr lang="en-US"/>
          </a:p>
          <a:p>
            <a:endParaRPr lang="en-US" sz="1400" i="1"/>
          </a:p>
          <a:p>
            <a:endParaRPr lang="en-US" sz="1400" i="1"/>
          </a:p>
          <a:p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2808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9C42-EF14-90DD-BCC5-411284E73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0695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4C6A-5BE8-2058-7FF8-269CE3F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66" y="714375"/>
            <a:ext cx="4002279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18336E2-458A-7B4D-0F2D-D6B8A5E4B7DC}"/>
              </a:ext>
            </a:extLst>
          </p:cNvPr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Camera-IMU Calibration estimates the spatial and temporal parameters of a camera system with respect to an intrinsically calibrated IMU.</a:t>
            </a:r>
            <a:br>
              <a:rPr 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endParaRPr lang="en-US" sz="2000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Precision in aligning these sensors is crucial for enhancing the reliability and accuracy of data used in navigation, object tracking, and spatial awareness applications.</a:t>
            </a:r>
            <a:br>
              <a:rPr 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</a:br>
            <a:endParaRPr lang="en-US" sz="2000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This calibration is fundamental in enabling systems for autonomous vehicles, drone navigation, human-machine interaction, and more.</a:t>
            </a:r>
            <a:endParaRPr lang="en-US" sz="2000" cap="small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7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2308-6731-057F-3B9A-BDE65095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9327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Camera intrinsics (K)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ACA7E-6470-A316-406D-EA11C26A03E2}"/>
              </a:ext>
            </a:extLst>
          </p:cNvPr>
          <p:cNvSpPr txBox="1"/>
          <p:nvPr/>
        </p:nvSpPr>
        <p:spPr>
          <a:xfrm>
            <a:off x="1281545" y="1731817"/>
            <a:ext cx="965488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Predicted Camera Matrix: </a:t>
            </a:r>
          </a:p>
          <a:p>
            <a:endParaRPr lang="en-US"/>
          </a:p>
          <a:p>
            <a:r>
              <a:rPr lang="en-US"/>
              <a:t>[381.654 0. 327.658] </a:t>
            </a:r>
          </a:p>
          <a:p>
            <a:r>
              <a:rPr lang="en-US"/>
              <a:t>[ 0. 382.267 243.633] </a:t>
            </a:r>
          </a:p>
          <a:p>
            <a:r>
              <a:rPr lang="en-US"/>
              <a:t>[ 0. 0. 1. ]</a:t>
            </a:r>
          </a:p>
          <a:p>
            <a:endParaRPr lang="en-US"/>
          </a:p>
          <a:p>
            <a:r>
              <a:rPr lang="en-US"/>
              <a:t>True Camera Matrix: </a:t>
            </a:r>
          </a:p>
          <a:p>
            <a:endParaRPr lang="en-US"/>
          </a:p>
          <a:p>
            <a:r>
              <a:rPr lang="en-US"/>
              <a:t>[378.46 0. 322.570] </a:t>
            </a:r>
          </a:p>
          <a:p>
            <a:r>
              <a:rPr lang="en-US"/>
              <a:t>[ 0. 378.047 242.000] </a:t>
            </a:r>
          </a:p>
          <a:p>
            <a:r>
              <a:rPr lang="en-US"/>
              <a:t>[ 0. 0. 1. ]] </a:t>
            </a:r>
          </a:p>
          <a:p>
            <a:endParaRPr lang="en-US"/>
          </a:p>
          <a:p>
            <a:endParaRPr lang="en-US"/>
          </a:p>
          <a:p>
            <a:pPr algn="l"/>
            <a:r>
              <a:rPr lang="en-US"/>
              <a:t>Error: 6.286355867076903</a:t>
            </a:r>
          </a:p>
        </p:txBody>
      </p:sp>
    </p:spTree>
    <p:extLst>
      <p:ext uri="{BB962C8B-B14F-4D97-AF65-F5344CB8AC3E}">
        <p14:creationId xmlns:p14="http://schemas.microsoft.com/office/powerpoint/2010/main" val="212982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checkered board with colorful lines&#10;&#10;Description automatically generated">
            <a:extLst>
              <a:ext uri="{FF2B5EF4-FFF2-40B4-BE49-F238E27FC236}">
                <a16:creationId xmlns:a16="http://schemas.microsoft.com/office/drawing/2014/main" id="{EDBF7201-1898-6EEB-FC65-F27FD2A7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632610"/>
            <a:ext cx="3655621" cy="2778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64E3C-EA40-DCFF-0993-C5E745C9C399}"/>
              </a:ext>
            </a:extLst>
          </p:cNvPr>
          <p:cNvSpPr txBox="1"/>
          <p:nvPr/>
        </p:nvSpPr>
        <p:spPr>
          <a:xfrm>
            <a:off x="4581896" y="376052"/>
            <a:ext cx="7610104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(Camera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using camera calibration):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[[ 0.997  0.018  -0.064]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 [-0.0139  0.997  0.062]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 [ 0.0654 -0.061  0.995]</a:t>
            </a:r>
            <a:br>
              <a:rPr lang="en-US" dirty="0">
                <a:latin typeface="Century Gothic"/>
                <a:cs typeface="Courier New"/>
              </a:rPr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from IMU Data):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[ 0.996 -0.025 -0.074]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[ 0.025  0.999  0.        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[ 0.074 -0.002  0.997]</a:t>
            </a:r>
            <a:br>
              <a:rPr lang="en-US" sz="1600" dirty="0">
                <a:latin typeface="Century Gothic"/>
                <a:cs typeface="Courier New"/>
              </a:rPr>
            </a:b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Camera):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[ 0.999  0.038  0.011]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[-0.039  0.997  0.062]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[-0.009 -0.062  0.997]</a:t>
            </a:r>
            <a:br>
              <a:rPr lang="en-US" sz="1600" dirty="0">
                <a:latin typeface="Century Gothic"/>
                <a:cs typeface="Courier New"/>
              </a:rPr>
            </a:b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Error: </a:t>
            </a:r>
            <a:r>
              <a:rPr lang="en-US" sz="1600" dirty="0">
                <a:ea typeface="+mn-lt"/>
                <a:cs typeface="+mn-lt"/>
              </a:rPr>
              <a:t>0.0012386</a:t>
            </a: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True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[1.466, 355.715, 0]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Predicted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[358.964, 356.3019, 356.399]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CC13F-4AE5-0F34-1D56-4EBFA2644062}"/>
              </a:ext>
            </a:extLst>
          </p:cNvPr>
          <p:cNvSpPr txBox="1"/>
          <p:nvPr/>
        </p:nvSpPr>
        <p:spPr>
          <a:xfrm>
            <a:off x="544285" y="613559"/>
            <a:ext cx="3186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IMAGE 1</a:t>
            </a:r>
          </a:p>
        </p:txBody>
      </p:sp>
    </p:spTree>
    <p:extLst>
      <p:ext uri="{BB962C8B-B14F-4D97-AF65-F5344CB8AC3E}">
        <p14:creationId xmlns:p14="http://schemas.microsoft.com/office/powerpoint/2010/main" val="273565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CC13F-4AE5-0F34-1D56-4EBFA2644062}"/>
              </a:ext>
            </a:extLst>
          </p:cNvPr>
          <p:cNvSpPr txBox="1"/>
          <p:nvPr/>
        </p:nvSpPr>
        <p:spPr>
          <a:xfrm>
            <a:off x="544285" y="613559"/>
            <a:ext cx="3186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IMAGE 2</a:t>
            </a:r>
          </a:p>
        </p:txBody>
      </p:sp>
      <p:pic>
        <p:nvPicPr>
          <p:cNvPr id="5" name="Picture 4" descr="A board game on the floor&#10;&#10;Description automatically generated">
            <a:extLst>
              <a:ext uri="{FF2B5EF4-FFF2-40B4-BE49-F238E27FC236}">
                <a16:creationId xmlns:a16="http://schemas.microsoft.com/office/drawing/2014/main" id="{B3AE0A50-E90B-35F3-27ED-42E8D6B54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5" y="1995055"/>
            <a:ext cx="3329050" cy="2501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9E7AF-2BB0-148B-ACFF-C14461B09914}"/>
              </a:ext>
            </a:extLst>
          </p:cNvPr>
          <p:cNvSpPr txBox="1"/>
          <p:nvPr/>
        </p:nvSpPr>
        <p:spPr>
          <a:xfrm>
            <a:off x="3908960" y="613559"/>
            <a:ext cx="8451271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(Camera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using camera calibration):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           [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 0.781 -0.104  0.614]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[ 0.041  0.992  0.116]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[-0.622 -0.066  0.780]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from IMU Data):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[ 0.789 -0.032  0.612]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[ 0.041  0.999    0.    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[-0.612  0.025  0.790]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Camera):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[[ 9.99e-01 -1.402e-03  1.282e-02]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[-9.95e-05  9.932e-01  1.163e-01]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[-1.290e-02 -1.1631e-01  9.931e-01]]</a:t>
            </a:r>
            <a:br>
              <a:rPr lang="en-US" dirty="0">
                <a:latin typeface="Century Gothic"/>
                <a:cs typeface="Courier New"/>
              </a:rPr>
            </a:b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Error: </a:t>
            </a:r>
            <a:r>
              <a:rPr lang="en-US" sz="1600" dirty="0">
                <a:ea typeface="+mn-lt"/>
                <a:cs typeface="+mn-lt"/>
              </a:rPr>
              <a:t>0.003053</a:t>
            </a:r>
            <a:endParaRPr lang="en-US" dirty="0"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True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[2.359, 37.776, 0]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
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Predicted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[7.626, 37.931, 351.487]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020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ard game with a checkerboard&#10;&#10;Description automatically generated">
            <a:extLst>
              <a:ext uri="{FF2B5EF4-FFF2-40B4-BE49-F238E27FC236}">
                <a16:creationId xmlns:a16="http://schemas.microsoft.com/office/drawing/2014/main" id="{EB9B0930-7B79-CE3F-177F-888EFA4D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3" y="1972166"/>
            <a:ext cx="3476977" cy="2578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0C858-6A02-942C-8BBC-6442227FD544}"/>
              </a:ext>
            </a:extLst>
          </p:cNvPr>
          <p:cNvSpPr txBox="1"/>
          <p:nvPr/>
        </p:nvSpPr>
        <p:spPr>
          <a:xfrm>
            <a:off x="3908960" y="613559"/>
            <a:ext cx="8451271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    Rotation Matrix (Camera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using camera calibration):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  [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 0.794 -0.169  0.583]</a:t>
            </a: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 [ 0.123  0.985  0.118]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 [-0.594 -0.022   0.803]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     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from IMU Data):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 [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 0.809 -0.094  0.579]</a:t>
            </a: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[ 0.115  0.993   0.     ]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[-0.575  0.066   0.815]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     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Camera):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 [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 0.999 -0.010  0.023]</a:t>
            </a: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[ 0.008  0.993   0.116]</a:t>
            </a:r>
            <a:endParaRPr lang="en-US" sz="1600" dirty="0">
              <a:solidFill>
                <a:srgbClr val="FFFFFF"/>
              </a:solidFill>
              <a:ea typeface="+mn-lt"/>
              <a:cs typeface="Courier New"/>
            </a:endParaRPr>
          </a:p>
          <a:p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             [-0.024 -0.116  0.992]</a:t>
            </a:r>
            <a:endParaRPr lang="en-US" dirty="0">
              <a:ea typeface="+mn-lt"/>
              <a:cs typeface="Courier New"/>
            </a:endParaRP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Error: </a:t>
            </a:r>
            <a:r>
              <a:rPr lang="en-US" sz="1600" dirty="0">
                <a:ea typeface="+mn-lt"/>
                <a:cs typeface="+mn-lt"/>
              </a:rPr>
              <a:t>0.0030538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True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[2.359, 37.776, 0]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
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Predicted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[7.626, 37.931, 351.487]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F1338-41A8-2233-00E0-F7D559B47852}"/>
              </a:ext>
            </a:extLst>
          </p:cNvPr>
          <p:cNvSpPr txBox="1"/>
          <p:nvPr/>
        </p:nvSpPr>
        <p:spPr>
          <a:xfrm>
            <a:off x="544285" y="613559"/>
            <a:ext cx="3186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IMAGE 3</a:t>
            </a:r>
          </a:p>
        </p:txBody>
      </p:sp>
    </p:spTree>
    <p:extLst>
      <p:ext uri="{BB962C8B-B14F-4D97-AF65-F5344CB8AC3E}">
        <p14:creationId xmlns:p14="http://schemas.microsoft.com/office/powerpoint/2010/main" val="150174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CC13F-4AE5-0F34-1D56-4EBFA2644062}"/>
              </a:ext>
            </a:extLst>
          </p:cNvPr>
          <p:cNvSpPr txBox="1"/>
          <p:nvPr/>
        </p:nvSpPr>
        <p:spPr>
          <a:xfrm>
            <a:off x="544285" y="613559"/>
            <a:ext cx="3186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IMAGE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9E7AF-2BB0-148B-ACFF-C14461B09914}"/>
              </a:ext>
            </a:extLst>
          </p:cNvPr>
          <p:cNvSpPr txBox="1"/>
          <p:nvPr/>
        </p:nvSpPr>
        <p:spPr>
          <a:xfrm>
            <a:off x="4621480" y="613559"/>
            <a:ext cx="8451271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(Camera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using camera calibration):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[ 0.667  0.015  0.744]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[ 0.025  0.998 -0.043]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[-0.744  0.048  0.665]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from IMU Data):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[ 0.638  0.028   0.768]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[-0.045  0.998  0.      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[-0.767 -0.034  0.639]</a:t>
            </a:r>
            <a:br>
              <a:rPr lang="en-US" sz="1600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Camera):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[ 0.996 -0.075 -0.033]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[ 0.070  0.996 -0.045 ]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[ 0.036  0.042  0.998 ]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endParaRPr lang="en-US" dirty="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Error: 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0.0018425</a:t>
            </a:r>
            <a:endParaRPr lang="en-US" dirty="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True angles: 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[357.404, 50.237, 0]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
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Predicted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[358.685, 48.1417, 3.737]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</p:txBody>
      </p:sp>
      <p:pic>
        <p:nvPicPr>
          <p:cNvPr id="2" name="Picture 1" descr="A board game on a concrete floor&#10;&#10;Description automatically generated">
            <a:extLst>
              <a:ext uri="{FF2B5EF4-FFF2-40B4-BE49-F238E27FC236}">
                <a16:creationId xmlns:a16="http://schemas.microsoft.com/office/drawing/2014/main" id="{358611D2-EF67-08AA-94EF-78B4C7C6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41" y="1925782"/>
            <a:ext cx="3863438" cy="28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DCC13F-4AE5-0F34-1D56-4EBFA2644062}"/>
              </a:ext>
            </a:extLst>
          </p:cNvPr>
          <p:cNvSpPr txBox="1"/>
          <p:nvPr/>
        </p:nvSpPr>
        <p:spPr>
          <a:xfrm>
            <a:off x="812717" y="962397"/>
            <a:ext cx="3186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IMAGE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9E7AF-2BB0-148B-ACFF-C14461B09914}"/>
              </a:ext>
            </a:extLst>
          </p:cNvPr>
          <p:cNvSpPr txBox="1"/>
          <p:nvPr/>
        </p:nvSpPr>
        <p:spPr>
          <a:xfrm>
            <a:off x="4680857" y="445325"/>
            <a:ext cx="8480959" cy="5678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(Camera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using camera calibration):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[ 0.716  0.045 -0.695]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[-0.014  0.998  0.050]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[ 0.697 -0.026  0.716]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World from IMU Data):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[ 0.571 -0.020 -0.820]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[ 0.035  0.999  0.      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 [ 0.819 -0.029  0.572]</a:t>
            </a:r>
            <a:br>
              <a:rPr lang="en-US" sz="1600" dirty="0">
                <a:latin typeface="Century Gothic"/>
                <a:cs typeface="Courier New"/>
              </a:rPr>
            </a:b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Rotation Matrix (IMU </a:t>
            </a:r>
            <a:r>
              <a:rPr lang="en-US" dirty="0" err="1">
                <a:solidFill>
                  <a:srgbClr val="FFFFFF"/>
                </a:solidFill>
                <a:latin typeface="Century Gothic"/>
                <a:cs typeface="Courier New"/>
              </a:rPr>
              <a:t>wrt</a:t>
            </a: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 Camera):</a:t>
            </a:r>
            <a:b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[ 0.980  0.040  0.191]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[-0.049  0.997   0.043]</a:t>
            </a:r>
            <a:b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</a:b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           [-0.189 -0.052  0.980]</a:t>
            </a:r>
            <a:br>
              <a:rPr lang="en-US" sz="1400" dirty="0">
                <a:latin typeface="Century Gothic"/>
                <a:cs typeface="Courier New"/>
              </a:rPr>
            </a:b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Error: </a:t>
            </a:r>
            <a:r>
              <a:rPr lang="en-US" sz="1600" dirty="0">
                <a:solidFill>
                  <a:srgbClr val="FFFFFF"/>
                </a:solidFill>
                <a:ea typeface="+mn-lt"/>
                <a:cs typeface="+mn-lt"/>
              </a:rPr>
              <a:t>0.0090809</a:t>
            </a: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True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ea typeface="+mn-lt"/>
                <a:cs typeface="Courier New"/>
              </a:rPr>
              <a:t>[2.031, 304.900, 0]</a:t>
            </a:r>
            <a:br>
              <a:rPr lang="en-US" dirty="0">
                <a:latin typeface="Century Gothic"/>
                <a:ea typeface="+mn-lt"/>
                <a:cs typeface="Courier New"/>
              </a:rPr>
            </a:br>
            <a:endParaRPr lang="en-US" sz="110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Century Gothic"/>
                <a:cs typeface="Courier New"/>
              </a:rPr>
              <a:t>Predicted angles: </a:t>
            </a:r>
            <a:r>
              <a:rPr lang="en-US" sz="1600" dirty="0">
                <a:solidFill>
                  <a:srgbClr val="FFFFFF"/>
                </a:solidFill>
                <a:latin typeface="Century Gothic"/>
                <a:cs typeface="Courier New"/>
              </a:rPr>
              <a:t>[356.357, 315.9100, 355.962]</a:t>
            </a:r>
            <a:br>
              <a:rPr lang="en-US" dirty="0">
                <a:latin typeface="Century Gothic"/>
                <a:cs typeface="Courier New"/>
              </a:rPr>
            </a:br>
            <a:endParaRPr lang="en-US">
              <a:solidFill>
                <a:srgbClr val="FFFFFF"/>
              </a:solidFill>
              <a:latin typeface="Century Gothic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solidFill>
                <a:srgbClr val="FFFFFF"/>
              </a:solidFill>
              <a:latin typeface="Century Gothic"/>
              <a:cs typeface="Courier New"/>
            </a:endParaRPr>
          </a:p>
        </p:txBody>
      </p:sp>
      <p:pic>
        <p:nvPicPr>
          <p:cNvPr id="3" name="Picture 2" descr="A black and white checkered board with rainbow colored dots&#10;&#10;Description automatically generated">
            <a:extLst>
              <a:ext uri="{FF2B5EF4-FFF2-40B4-BE49-F238E27FC236}">
                <a16:creationId xmlns:a16="http://schemas.microsoft.com/office/drawing/2014/main" id="{75A80F0B-3A7C-9A11-730C-4C2E5DA2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79" y="1889908"/>
            <a:ext cx="3695205" cy="27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301E8-C07D-4E68-C75E-06E22B6C56A4}"/>
              </a:ext>
            </a:extLst>
          </p:cNvPr>
          <p:cNvSpPr txBox="1"/>
          <p:nvPr/>
        </p:nvSpPr>
        <p:spPr>
          <a:xfrm>
            <a:off x="1373084" y="492331"/>
            <a:ext cx="1001856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HARDWARE SETUP</a:t>
            </a:r>
          </a:p>
        </p:txBody>
      </p:sp>
      <p:pic>
        <p:nvPicPr>
          <p:cNvPr id="3" name="Picture 2" descr="A computer on a chair in an office&#10;&#10;Description automatically generated">
            <a:extLst>
              <a:ext uri="{FF2B5EF4-FFF2-40B4-BE49-F238E27FC236}">
                <a16:creationId xmlns:a16="http://schemas.microsoft.com/office/drawing/2014/main" id="{02C1F274-C599-EA3A-EB0E-01BA1B1A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64" y="1450768"/>
            <a:ext cx="2464843" cy="488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51C1A-9D66-A02A-2303-3F57912F3D89}"/>
              </a:ext>
            </a:extLst>
          </p:cNvPr>
          <p:cNvSpPr txBox="1"/>
          <p:nvPr/>
        </p:nvSpPr>
        <p:spPr>
          <a:xfrm>
            <a:off x="1117022" y="536863"/>
            <a:ext cx="79144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/>
              <a:t>INFERENCES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90A0B-49D9-1C85-24CF-F27D6B04E68A}"/>
              </a:ext>
            </a:extLst>
          </p:cNvPr>
          <p:cNvSpPr txBox="1"/>
          <p:nvPr/>
        </p:nvSpPr>
        <p:spPr>
          <a:xfrm>
            <a:off x="1333500" y="1411432"/>
            <a:ext cx="9100704" cy="32778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We observe that the rotation matrices of the camera </a:t>
            </a:r>
            <a:r>
              <a:rPr lang="en-US" err="1"/>
              <a:t>wrt</a:t>
            </a:r>
            <a:r>
              <a:rPr lang="en-US"/>
              <a:t> to the imu is nearly identity.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The Camera and IMU of the D455 are said to be calibrated.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There is improved spatial accuracy.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Improved alignment between camera and IMU resulting in more precise depth perception and motion tracking.</a:t>
            </a:r>
            <a:endParaRPr lang="en-US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F3694-8B89-DB4B-FAEE-302086E501F5}"/>
              </a:ext>
            </a:extLst>
          </p:cNvPr>
          <p:cNvSpPr txBox="1"/>
          <p:nvPr/>
        </p:nvSpPr>
        <p:spPr>
          <a:xfrm>
            <a:off x="1316182" y="640772"/>
            <a:ext cx="77672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C8E41-0940-37E0-A5D1-0639FC29AFE7}"/>
              </a:ext>
            </a:extLst>
          </p:cNvPr>
          <p:cNvSpPr txBox="1"/>
          <p:nvPr/>
        </p:nvSpPr>
        <p:spPr>
          <a:xfrm>
            <a:off x="1437408" y="1627908"/>
            <a:ext cx="9455727" cy="2949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The data from the gyroscope and the magnetometer can be included to improve the accuracy of the calibration.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/>
              <a:t>Fine tune calibration techniques such as: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/>
              <a:t>Machine Learning Algorithms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US"/>
              <a:t>Kalman Filters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>
                <a:latin typeface="Century Gothic"/>
                <a:cs typeface="Arial"/>
              </a:rPr>
              <a:t>Extend our calibration approach to dynamic scenarios such that camera and imu are in motion.</a:t>
            </a:r>
          </a:p>
        </p:txBody>
      </p:sp>
    </p:spTree>
    <p:extLst>
      <p:ext uri="{BB962C8B-B14F-4D97-AF65-F5344CB8AC3E}">
        <p14:creationId xmlns:p14="http://schemas.microsoft.com/office/powerpoint/2010/main" val="378811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498A-C568-9C7D-3DA2-80E0E24A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712" y="2242457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40669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FD54-DDD5-B82F-F019-7F701276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1C0C7A-4B78-6200-95F5-A69CC774D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3" r="66181" b="6250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BCA83-8793-872F-558D-B0BEF692AEF3}"/>
              </a:ext>
            </a:extLst>
          </p:cNvPr>
          <p:cNvSpPr txBox="1"/>
          <p:nvPr/>
        </p:nvSpPr>
        <p:spPr>
          <a:xfrm>
            <a:off x="4303643" y="2063337"/>
            <a:ext cx="7046844" cy="34157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Camera vs IMU</a:t>
            </a:r>
            <a:endParaRPr lang="en-US" sz="3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Simulations</a:t>
            </a:r>
            <a:endParaRPr lang="en-US" sz="3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Hardware Implementation</a:t>
            </a:r>
            <a:endParaRPr lang="en-US" sz="36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416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1FE6-BE9A-A89E-D6F6-8DCE5B6B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Camera - Imu</a:t>
            </a:r>
          </a:p>
        </p:txBody>
      </p:sp>
      <p:pic>
        <p:nvPicPr>
          <p:cNvPr id="4" name="Picture 3" descr="Digital Camera">
            <a:extLst>
              <a:ext uri="{FF2B5EF4-FFF2-40B4-BE49-F238E27FC236}">
                <a16:creationId xmlns:a16="http://schemas.microsoft.com/office/drawing/2014/main" id="{CAB2BCB2-FE5E-245C-4E6C-58A64B809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" b="45637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4C6A-5BE8-2058-7FF8-269CE3F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methodology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03D7A48-3CB4-1D59-67DB-8B4E6C4AB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30766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464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4C6A-5BE8-2058-7FF8-269CE3F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camera calibration</a:t>
            </a:r>
          </a:p>
        </p:txBody>
      </p:sp>
      <p:pic>
        <p:nvPicPr>
          <p:cNvPr id="3" name="Picture 2" descr="A black and white cube with a black and white checkered surface&#10;&#10;Description automatically generated">
            <a:extLst>
              <a:ext uri="{FF2B5EF4-FFF2-40B4-BE49-F238E27FC236}">
                <a16:creationId xmlns:a16="http://schemas.microsoft.com/office/drawing/2014/main" id="{8AA26AD2-DD5F-4321-7A35-F37742B9D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53" y="469718"/>
            <a:ext cx="2881947" cy="2654698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pic>
        <p:nvPicPr>
          <p:cNvPr id="5" name="Picture 4" descr="A black and white cube with red arrows&#10;&#10;Description automatically generated">
            <a:extLst>
              <a:ext uri="{FF2B5EF4-FFF2-40B4-BE49-F238E27FC236}">
                <a16:creationId xmlns:a16="http://schemas.microsoft.com/office/drawing/2014/main" id="{45F99522-9901-9133-8EAB-3EAE2DBC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39" y="3425903"/>
            <a:ext cx="2876847" cy="2660049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6F438-79FF-F035-BEBF-2B7BE0278CFA}"/>
              </a:ext>
            </a:extLst>
          </p:cNvPr>
          <p:cNvSpPr txBox="1"/>
          <p:nvPr/>
        </p:nvSpPr>
        <p:spPr>
          <a:xfrm>
            <a:off x="5004955" y="330283"/>
            <a:ext cx="671945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Camera Calibration involves estimating the projection matrix.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Capture an image of known geometry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Identify correspondences between 3D scene points and image points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For each corresponding point </a:t>
            </a:r>
            <a:r>
              <a:rPr lang="en-US" sz="2400" err="1">
                <a:ea typeface="+mn-lt"/>
                <a:cs typeface="+mn-lt"/>
              </a:rPr>
              <a:t>i</a:t>
            </a:r>
            <a:r>
              <a:rPr lang="en-US" sz="2400">
                <a:ea typeface="+mn-lt"/>
                <a:cs typeface="+mn-lt"/>
              </a:rPr>
              <a:t> in scene and image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Rearrange the terms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Solve for p</a:t>
            </a:r>
            <a:endParaRPr lang="en-US" sz="2400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20C03A8-8928-9B71-F852-3CA127F83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5262" y="2381560"/>
            <a:ext cx="1943100" cy="1666875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66D7DD9-2232-FBE9-B43D-0BE7C75B6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0352" y="2392507"/>
            <a:ext cx="1428750" cy="1657350"/>
          </a:xfrm>
          <a:prstGeom prst="rect">
            <a:avLst/>
          </a:prstGeom>
        </p:spPr>
      </p:pic>
      <p:pic>
        <p:nvPicPr>
          <p:cNvPr id="8" name="Picture 7" descr="A group of white letters on a black background&#10;&#10;Description automatically generated">
            <a:extLst>
              <a:ext uri="{FF2B5EF4-FFF2-40B4-BE49-F238E27FC236}">
                <a16:creationId xmlns:a16="http://schemas.microsoft.com/office/drawing/2014/main" id="{72E6592F-3AD6-4C44-014B-1EB11BA15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465" y="3129982"/>
            <a:ext cx="3505199" cy="1369933"/>
          </a:xfrm>
          <a:prstGeom prst="rect">
            <a:avLst/>
          </a:prstGeom>
        </p:spPr>
      </p:pic>
      <p:pic>
        <p:nvPicPr>
          <p:cNvPr id="9" name="Picture 8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C523D35A-6BA5-DB3A-E95E-0FA4D0E0C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452" y="5191372"/>
            <a:ext cx="18478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F0F7-BD0F-A6F8-C0A5-03CA2210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/>
          </a:p>
          <a:p>
            <a:pPr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B2F0E-22C6-AB3C-FF93-9879F395DF7F}"/>
              </a:ext>
            </a:extLst>
          </p:cNvPr>
          <p:cNvSpPr txBox="1"/>
          <p:nvPr/>
        </p:nvSpPr>
        <p:spPr>
          <a:xfrm>
            <a:off x="940129" y="762000"/>
            <a:ext cx="1020288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CONSTRAINED LEAST SQUARES SOLUTION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 Least Squares Solution for P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Loss Function: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Take the derivative of the loss function with respect to P and set it equal to zero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Solve the eigenvalue problem to find the eigenvector corresponding to the smallest eigenvalue of A transpose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Eigenvector p with smallest eigenvalue λ of matrix A^T.A minimizes the loss function L(p)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Rearrange the elements of P to obtain the projection matrix P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 algn="l">
              <a:buFont typeface="Arial"/>
              <a:buChar char="•"/>
            </a:pPr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A4F77F-ADE9-6085-622E-DFD3912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334" y="1476479"/>
            <a:ext cx="4059381" cy="1391431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8A5F605-3574-6C26-F0E7-F7A870EB0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20" y="1682398"/>
            <a:ext cx="3980212" cy="702503"/>
          </a:xfrm>
          <a:prstGeom prst="rect">
            <a:avLst/>
          </a:prstGeom>
        </p:spPr>
      </p:pic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91BD4109-9902-9455-9262-313357B29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457" y="2828650"/>
            <a:ext cx="2959443" cy="597370"/>
          </a:xfrm>
          <a:prstGeom prst="rect">
            <a:avLst/>
          </a:prstGeom>
        </p:spPr>
      </p:pic>
      <p:pic>
        <p:nvPicPr>
          <p:cNvPr id="8" name="Picture 7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7AD7FB10-8C3B-439E-E230-CB9C7AA3C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82" y="4918363"/>
            <a:ext cx="6851821" cy="87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0147-C2FE-78CE-2C85-1FC8E27E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47018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IMU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7EFFC-A2A0-C482-AF90-AA4A9EC91D11}"/>
              </a:ext>
            </a:extLst>
          </p:cNvPr>
          <p:cNvSpPr txBox="1"/>
          <p:nvPr/>
        </p:nvSpPr>
        <p:spPr>
          <a:xfrm>
            <a:off x="1242797" y="1367000"/>
            <a:ext cx="98627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An IMU Sensor contains a gyroscope, magnetometer, and an accelerometer.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It gives us the pose of a mobile robot. (</a:t>
            </a:r>
            <a:r>
              <a:rPr lang="en-US" sz="2400" err="1">
                <a:ea typeface="+mn-lt"/>
                <a:cs typeface="+mn-lt"/>
              </a:rPr>
              <a:t>x,y,z,r,p,y</a:t>
            </a:r>
            <a:r>
              <a:rPr lang="en-US" sz="2400">
                <a:ea typeface="+mn-lt"/>
                <a:cs typeface="+mn-lt"/>
              </a:rPr>
              <a:t>).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Estimating roll and pitch from accelerometer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Roll is rotation about x axis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Pitch is rotation about y axis</a:t>
            </a:r>
            <a:endParaRPr lang="en-US" sz="2400"/>
          </a:p>
          <a:p>
            <a:endParaRPr lang="en-US"/>
          </a:p>
          <a:p>
            <a:pPr algn="l"/>
            <a:endParaRPr lang="en-US"/>
          </a:p>
        </p:txBody>
      </p:sp>
      <p:pic>
        <p:nvPicPr>
          <p:cNvPr id="5" name="Picture 4" descr="A close up of a symbol&#10;&#10;Description automatically generated">
            <a:extLst>
              <a:ext uri="{FF2B5EF4-FFF2-40B4-BE49-F238E27FC236}">
                <a16:creationId xmlns:a16="http://schemas.microsoft.com/office/drawing/2014/main" id="{B1061A82-A729-FB7E-FAA6-BF828C83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28" y="4485842"/>
            <a:ext cx="2400300" cy="657225"/>
          </a:xfrm>
          <a:prstGeom prst="rect">
            <a:avLst/>
          </a:prstGeom>
        </p:spPr>
      </p:pic>
      <p:pic>
        <p:nvPicPr>
          <p:cNvPr id="6" name="Picture 5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00E2DC8B-2BBB-6ACF-2991-A13A7244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643" y="3729735"/>
            <a:ext cx="2743200" cy="2796639"/>
          </a:xfrm>
          <a:prstGeom prst="rect">
            <a:avLst/>
          </a:prstGeom>
        </p:spPr>
      </p:pic>
      <p:pic>
        <p:nvPicPr>
          <p:cNvPr id="7" name="Picture 6" descr="A group of math equations&#10;&#10;Description automatically generated">
            <a:extLst>
              <a:ext uri="{FF2B5EF4-FFF2-40B4-BE49-F238E27FC236}">
                <a16:creationId xmlns:a16="http://schemas.microsoft.com/office/drawing/2014/main" id="{B7F9FD24-18D5-F90B-837D-26456BE39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912" y="3644286"/>
            <a:ext cx="5080686" cy="3019021"/>
          </a:xfrm>
          <a:prstGeom prst="rect">
            <a:avLst/>
          </a:prstGeom>
        </p:spPr>
      </p:pic>
      <p:pic>
        <p:nvPicPr>
          <p:cNvPr id="8" name="Picture 7" descr="A mathematical equations and formulas&#10;&#10;Description automatically generated">
            <a:extLst>
              <a:ext uri="{FF2B5EF4-FFF2-40B4-BE49-F238E27FC236}">
                <a16:creationId xmlns:a16="http://schemas.microsoft.com/office/drawing/2014/main" id="{166EC787-2312-1235-53BF-C3B6240AC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52" y="3972562"/>
            <a:ext cx="3083010" cy="2321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21D90-8531-2B5E-A993-CE672C5C8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679" y="4187887"/>
            <a:ext cx="3247767" cy="1633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9D70F0-B75B-7602-AE82-4A8642F39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192" y="4226670"/>
            <a:ext cx="3433118" cy="171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9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68997E-D942-2C44-BF86-E038E6EDEEFB}"/>
              </a:ext>
            </a:extLst>
          </p:cNvPr>
          <p:cNvSpPr txBox="1"/>
          <p:nvPr/>
        </p:nvSpPr>
        <p:spPr>
          <a:xfrm>
            <a:off x="894359" y="655616"/>
            <a:ext cx="10157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Estimate yaw using magnetometer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BDA46-BBFB-5765-B1C0-7212D7F3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31" y="1238079"/>
            <a:ext cx="2743200" cy="1375900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222FFFD7-8395-D764-CE9E-72C227EB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362" y="2828941"/>
            <a:ext cx="7463641" cy="1318869"/>
          </a:xfrm>
          <a:prstGeom prst="rect">
            <a:avLst/>
          </a:prstGeom>
        </p:spPr>
      </p:pic>
      <p:pic>
        <p:nvPicPr>
          <p:cNvPr id="7" name="Picture 6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83065D95-5B86-C6F5-14DB-36B7B43B9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753" y="4451902"/>
            <a:ext cx="8126679" cy="144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Application>Microsoft Office PowerPoint</Application>
  <PresentationFormat>Widescreen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Mesh</vt:lpstr>
      <vt:lpstr>Camera – imu calibration</vt:lpstr>
      <vt:lpstr>Introduction</vt:lpstr>
      <vt:lpstr>overview</vt:lpstr>
      <vt:lpstr>Camera - Imu</vt:lpstr>
      <vt:lpstr>methodology</vt:lpstr>
      <vt:lpstr>camera calibration</vt:lpstr>
      <vt:lpstr>PowerPoint Presentation</vt:lpstr>
      <vt:lpstr>IMU Sensor</vt:lpstr>
      <vt:lpstr>PowerPoint Presentation</vt:lpstr>
      <vt:lpstr>PowerPoint Presentation</vt:lpstr>
      <vt:lpstr>Camera – IMU Calibration</vt:lpstr>
      <vt:lpstr>Simulations</vt:lpstr>
      <vt:lpstr>Gazebo environment</vt:lpstr>
      <vt:lpstr>      Rotation Matrix (Camera wrt World using camera calibration): [0.8137 -0.469 0.342] [0.469 0.8137 0.3420] [-0.342  0.342 0.876]  Rotation Matrix (IMU wrt World from IMU Data): [0.8137 -0.469 0.342] [0.469 0.8137 0.3420] [-0.342  0.342 0.876]  Rotation Matrix (IMU wrt Camera): [1         0           1] [0         1           0] [0         0           1]  True angles: [60, 35, 0] Predicted angles: [59.997, 34.997, 0.002]    </vt:lpstr>
      <vt:lpstr>Hardware implementation</vt:lpstr>
      <vt:lpstr>Hardware components</vt:lpstr>
      <vt:lpstr>INTEL REALSENSE DEPTH CAMERA D455</vt:lpstr>
      <vt:lpstr>Ros</vt:lpstr>
      <vt:lpstr>Results</vt:lpstr>
      <vt:lpstr>Camera intrinsics (K)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580</cp:revision>
  <dcterms:created xsi:type="dcterms:W3CDTF">2023-12-03T20:02:32Z</dcterms:created>
  <dcterms:modified xsi:type="dcterms:W3CDTF">2023-12-04T18:14:52Z</dcterms:modified>
</cp:coreProperties>
</file>